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webextensions/webextension1.xml" ContentType="application/vnd.ms-office.webextensio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356" autoAdjust="0"/>
  </p:normalViewPr>
  <p:slideViewPr>
    <p:cSldViewPr>
      <p:cViewPr varScale="1">
        <p:scale>
          <a:sx n="52" d="100"/>
          <a:sy n="52" d="100"/>
        </p:scale>
        <p:origin x="24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microsoft.com/office/2011/relationships/webextension" Target="../webextensions/webextension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3800" y="1905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38582" y="406153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307630" y="3533392"/>
            <a:ext cx="7458953" cy="1270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0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– A Review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52585" y="1028700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F0D0CD2-3904-7CC5-B179-3AD87B4C3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419" y="847007"/>
            <a:ext cx="4519904" cy="3202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DA8194-A9DC-0691-949F-1245ACC35A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1400" y="647700"/>
            <a:ext cx="6553199" cy="89153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02309" y="1408226"/>
            <a:ext cx="10410582" cy="6153100"/>
            <a:chOff x="423819" y="-2133533"/>
            <a:chExt cx="13880776" cy="8204131"/>
          </a:xfrm>
        </p:grpSpPr>
        <p:sp>
          <p:nvSpPr>
            <p:cNvPr id="3" name="TextBox 3"/>
            <p:cNvSpPr txBox="1"/>
            <p:nvPr/>
          </p:nvSpPr>
          <p:spPr>
            <a:xfrm>
              <a:off x="423819" y="-2133533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TODAY’S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740004" y="909101"/>
              <a:ext cx="11564591" cy="5161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893304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2CE35D-498B-59AB-442C-9EB8F562E77B}"/>
              </a:ext>
            </a:extLst>
          </p:cNvPr>
          <p:cNvSpPr txBox="1"/>
          <p:nvPr/>
        </p:nvSpPr>
        <p:spPr>
          <a:xfrm>
            <a:off x="8499198" y="2250171"/>
            <a:ext cx="74266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Social Buzz is a rapidly growing tech company that needs to adapt quickly to its global scale. To help Social Buzz, Accenture will be focusing on the following tasks over the next 3 months:</a:t>
            </a:r>
          </a:p>
          <a:p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7DA8E2-6159-38DF-AF12-5AB5D35A37E0}"/>
              </a:ext>
            </a:extLst>
          </p:cNvPr>
          <p:cNvSpPr txBox="1"/>
          <p:nvPr/>
        </p:nvSpPr>
        <p:spPr>
          <a:xfrm>
            <a:off x="8516804" y="5014522"/>
            <a:ext cx="81974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An audit of Social Buzz’s big data Practice</a:t>
            </a:r>
          </a:p>
          <a:p>
            <a:pPr marL="514350" indent="-514350">
              <a:buAutoNum type="arabicPeriod"/>
            </a:pPr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Recommendations for a successful IPO</a:t>
            </a:r>
          </a:p>
          <a:p>
            <a:pPr marL="514350" indent="-514350">
              <a:buAutoNum type="arabicPeriod"/>
            </a:pPr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Analysis to find Social Buzz’s top 5 popular categories of content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F49F8A-8C9C-B036-4998-514C54E1ABAB}"/>
              </a:ext>
            </a:extLst>
          </p:cNvPr>
          <p:cNvSpPr txBox="1"/>
          <p:nvPr/>
        </p:nvSpPr>
        <p:spPr>
          <a:xfrm>
            <a:off x="2362200" y="5600700"/>
            <a:ext cx="72648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-&gt;  More than over 1 lakh posts per day</a:t>
            </a:r>
          </a:p>
          <a:p>
            <a:endParaRPr lang="en-IN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-&gt;  About 36.5 Million pieces of content per year !</a:t>
            </a:r>
            <a:endParaRPr lang="en-US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358934-3FA8-E2E0-2A8C-592EDE38D466}"/>
              </a:ext>
            </a:extLst>
          </p:cNvPr>
          <p:cNvSpPr txBox="1"/>
          <p:nvPr/>
        </p:nvSpPr>
        <p:spPr>
          <a:xfrm>
            <a:off x="2091754" y="8768618"/>
            <a:ext cx="7983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 </a:t>
            </a:r>
            <a:r>
              <a:rPr lang="en-IN" sz="2000" dirty="0">
                <a:solidFill>
                  <a:schemeClr val="bg1"/>
                </a:solidFill>
              </a:rPr>
              <a:t>We will be focusing on: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1. Capitalization of content even if it is huge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2. Analysis to find Social Buzz’s top 5 most popular categories of content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FE2E19-F3E1-5FED-F0D5-8F478C5CACF4}"/>
              </a:ext>
            </a:extLst>
          </p:cNvPr>
          <p:cNvSpPr txBox="1"/>
          <p:nvPr/>
        </p:nvSpPr>
        <p:spPr>
          <a:xfrm>
            <a:off x="14112874" y="1635344"/>
            <a:ext cx="3832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   ANDREA FLEMMING</a:t>
            </a:r>
          </a:p>
          <a:p>
            <a:r>
              <a:rPr lang="en-IN" sz="2800" dirty="0"/>
              <a:t>Chief Technical Architect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AE98A6-E5A8-37C8-2AD2-C594909E6A42}"/>
              </a:ext>
            </a:extLst>
          </p:cNvPr>
          <p:cNvSpPr txBox="1"/>
          <p:nvPr/>
        </p:nvSpPr>
        <p:spPr>
          <a:xfrm>
            <a:off x="14112874" y="4666445"/>
            <a:ext cx="3832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   MARCUS ROMPTON</a:t>
            </a:r>
          </a:p>
          <a:p>
            <a:r>
              <a:rPr lang="en-IN" sz="2800" dirty="0"/>
              <a:t>      Senior Principal</a:t>
            </a:r>
            <a:endParaRPr 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A530BA-988A-AF01-64F9-86F4C8C08627}"/>
              </a:ext>
            </a:extLst>
          </p:cNvPr>
          <p:cNvSpPr txBox="1"/>
          <p:nvPr/>
        </p:nvSpPr>
        <p:spPr>
          <a:xfrm>
            <a:off x="14112874" y="7738677"/>
            <a:ext cx="3832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   SRINATH SAHU</a:t>
            </a:r>
          </a:p>
          <a:p>
            <a:r>
              <a:rPr lang="en-IN" sz="2800" dirty="0"/>
              <a:t>     Data Analyst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285D40-CBD4-6106-440F-B0D5F8363E5F}"/>
              </a:ext>
            </a:extLst>
          </p:cNvPr>
          <p:cNvSpPr txBox="1"/>
          <p:nvPr/>
        </p:nvSpPr>
        <p:spPr>
          <a:xfrm>
            <a:off x="3973240" y="1455542"/>
            <a:ext cx="433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Understanding the Data</a:t>
            </a:r>
            <a:endParaRPr lang="en-US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0D9438-CB91-44C9-0C76-82BFF9C7BF27}"/>
              </a:ext>
            </a:extLst>
          </p:cNvPr>
          <p:cNvSpPr txBox="1"/>
          <p:nvPr/>
        </p:nvSpPr>
        <p:spPr>
          <a:xfrm>
            <a:off x="5787680" y="2984043"/>
            <a:ext cx="3776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Cleaning the Data</a:t>
            </a:r>
            <a:endParaRPr lang="en-US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31EA62-D6A0-E4A1-C663-D191B847AED3}"/>
              </a:ext>
            </a:extLst>
          </p:cNvPr>
          <p:cNvSpPr txBox="1"/>
          <p:nvPr/>
        </p:nvSpPr>
        <p:spPr>
          <a:xfrm>
            <a:off x="7642173" y="4695292"/>
            <a:ext cx="3776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Modelling the Data</a:t>
            </a:r>
            <a:endParaRPr lang="en-US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028C2B-63AF-C7DF-6428-2091969D3C59}"/>
              </a:ext>
            </a:extLst>
          </p:cNvPr>
          <p:cNvSpPr txBox="1"/>
          <p:nvPr/>
        </p:nvSpPr>
        <p:spPr>
          <a:xfrm>
            <a:off x="9530565" y="6309920"/>
            <a:ext cx="3776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Analysing the Data</a:t>
            </a:r>
            <a:endParaRPr lang="en-US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7A7879-46D4-B330-A8F2-4912351B61D8}"/>
              </a:ext>
            </a:extLst>
          </p:cNvPr>
          <p:cNvSpPr txBox="1"/>
          <p:nvPr/>
        </p:nvSpPr>
        <p:spPr>
          <a:xfrm>
            <a:off x="11386399" y="7924803"/>
            <a:ext cx="3776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Providing Insights</a:t>
            </a:r>
            <a:endParaRPr lang="en-US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EC701-73F5-4606-6F93-D2C057679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82" y="266700"/>
            <a:ext cx="17728817" cy="8153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8" name="Add-in 27" title="Microsoft Power BI">
                <a:extLst>
                  <a:ext uri="{FF2B5EF4-FFF2-40B4-BE49-F238E27FC236}">
                    <a16:creationId xmlns:a16="http://schemas.microsoft.com/office/drawing/2014/main" id="{2F2ACB18-FDCD-12AD-0D21-12B8A14DBA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29178"/>
                  </p:ext>
                </p:extLst>
              </p:nvPr>
            </p:nvGraphicFramePr>
            <p:xfrm>
              <a:off x="1" y="0"/>
              <a:ext cx="18288000" cy="1049859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28" name="Add-in 27" title="Microsoft Power BI">
                <a:extLst>
                  <a:ext uri="{FF2B5EF4-FFF2-40B4-BE49-F238E27FC236}">
                    <a16:creationId xmlns:a16="http://schemas.microsoft.com/office/drawing/2014/main" id="{2F2ACB18-FDCD-12AD-0D21-12B8A14DBA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" y="0"/>
                <a:ext cx="18288000" cy="1049859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021A498-BA1A-3152-686E-064E31AAD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650" y="1061309"/>
            <a:ext cx="11888664" cy="80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webextension1.xml><?xml version="1.0" encoding="utf-8"?>
<we:webextension xmlns:we="http://schemas.microsoft.com/office/webextensions/webextension/2010/11" id="{B75851AD-4926-4F10-B6DA-519656322525}">
  <we:reference id="wa200003233" version="2.0.0.3" store="en-US" storeType="OMEX"/>
  <we:alternateReferences>
    <we:reference id="WA200003233" version="2.0.0.3" store="WA200003233" storeType="OMEX"/>
  </we:alternateReferences>
  <we:properties>
    <we:property name="reportUrl" value="&quot;/groups/me/reports/08fbdcb8-dce2-4818-9912-7e26e79001eb/ReportSection?bookmarkGuid=51885c4d-6c2d-41ee-ab2c-534b15f8e4d4&amp;bookmarkUsage=1&amp;ctid=71dbb522-5704-4537-9f25-6ad2dcd4278d&amp;fromEntryPoint=export&quot;"/>
    <we:property name="reportName" value="&quot;Analysis&quot;"/>
    <we:property name="reportState" value="&quot;CONNECTED&quot;"/>
    <we:property name="embedUrl" value="&quot;/reportEmbed?reportId=08fbdcb8-dce2-4818-9912-7e26e79001eb&amp;config=eyJjbHVzdGVyVXJsIjoiaHR0cHM6Ly9XQUJJLVNPVVRILUVBU1QtQVNJQS1yZWRpcmVjdC5hbmFseXNpcy53aW5kb3dzLm5ldCIsImVtYmVkRmVhdHVyZXMiOnsibW9kZXJuRW1iZWQiOnRydWUsInVzYWdlTWV0cmljc1ZOZXh0Ijp0cnVlfX0%3D&amp;disableSensitivityBanner=true&quot;"/>
    <we:property name="pageName" value="&quot;ReportSection&quot;"/>
    <we:property name="pageDisplayName" value="&quot;Page 1&quot;"/>
    <we:property name="datasetId" value="&quot;67c57a24-3bb3-410d-8532-725d60a4481d&quot;"/>
    <we:property name="backgroundColor" value="&quot;#FFFFFF&quot;"/>
    <we:property name="bookmark" value="&quot;H4sIAAAAAAAAA+1Y227bMAz9lUDPxuBLfOvblq7YgF26pugehmKgZCbR6lieLHfNivz7KNlum3a9ANuKboufJJKiDg8pSsk5K2RTl7B6B0tkO+yFUidL0CejgHms2pSFkIU5z/I0TqIw8EWe+oKsVG2kqhq2c84M6DmaI9m0UFqHJPx07DEoy32Y29kMygY9VqNuVAWl/I6dMamMbnHtMTyrS6XBupwaMGjdnpI5zQlK8CyiHUEYeYpTFKaTHmCttBnmHmu6kYO0qbPO3IYTVRmQFTm2sjRMZ1nMiwhijJNEZKmfWflMlqY34auXZ7WmeM4HWvackoiYQeKnSRSIOIrDcRhaiGZVW5vnxSlUAgvmAtPYND2K5/O5xjkMoF5uKCeqbJc/kU9VqwUe4MypKiPNivY4hOZkFH3ek0ToyMaFlRntgoFRg4atidN9rYhxZzwhSudKr5x8r616WkI7XahvE41kULAdf+1dCzSL8xQKKgCBYZb7Uc4TcRnooarf3QjyseK4CjxYH5OkkdW87GvrMumHHVYB2iZE8S9UFTa5tEDpAvWLlcvvrtRDuYTeNehPL28UL4nGccBFkIcFL0KeRHxMNXx7BW8mrbOxJkfDQaO497RaOuO+MzQt/9oiIbhOyXRQ0PjDMLjLk7EuHsaCx7qc+WtqI1MsKS/O04OY7iZuw1vZ9AZQM4llwew27x+tFB4CcCPdsU23Z/PWjQd6Qntaf5HdjwvU2JNbFXII6/W1IJrfy78LB3iJt6++KLz12lX7U+gyrj3+ZT0+vhnE/a3SoZwsQJt/pGP2R6h7QpD5lytvhYslDy7xX4Z27E4x5IJjmIgk5mE2LuI0A9h272333nbvbfe+vXtfBtGvkYJa+CMSfIDg0I1cIW6vl6d6vQSzsIhmfDwOEMeR70cFz++9Xu6qqVcSNWixWL3BUyxvBnGhv6kacB6Blt2v/L5T/C4i+kZ64Z9tcEOmaOSyq9YrMJ1idCmw6j449pa2WfxlTaTXv979s4/A++v8/yyV7twJhDSGBPwkSwCA3nVcWIh3sm3wzHB1tsm0+65K2BL13FGhWtPUIHAfqu4BUHchSHR2VI9QFTbTbuweim8kHftu6yMoW/eAsn/MDXc0fT8AAyKpHxgUAAA=&quot;"/>
    <we:property name="initialStateBookmark" value="&quot;H4sIAAAAAAAAA+1YbU/bMBD+K5U/R1NemrTlWymgTRsvo4h9mBA6O9fWI40zx2F0qP99ZycBCuNFgiG2tZ/su7PvuefOZzeXLJVlkcFiD+bINtimUmdz0GedgHksb2T7+x93h4cfT/eGu9skVoWRKi/ZxiUzoKdojmVZQWZ3IOHXE49Blh3A1M4mkJXosQJ1qXLI5E+sjUlldIVLj+FFkSkNdsuxAYN223Mypzn5Dt5F5BGEkec4RmFq6SEWSpt27rGyHjlIqzq7mXM4UrkBmdPGVtYLe5N+zNMIYoyTRPR7ft/KJzIzjQlfbF8UmuK5bHnYccow8CeQ+L0kCkQcxWE3DC1EsyiszTA9h1xgylxgGsuyQTGcTjVOoQW1vaIcqaya/0Y+VpUWeIgTp8qNNAvycQTlWSc63ZFEaMfGhbnpbIGBTomGLYnTA62IcWc8IkqnSi+cfKfKG1pCO52pHyONZJCyDX/p3Qq0Hw96kIYDLjDsD/xowBNxHeiRKvbuBPlacdwEHixPSFLKfJo1tXWd9KMaqwBtE6L4N6oKm1xaoHSKenPh8rsldVsuoXcL+tvLG8VLom4ccBEMwpSnIU8i3qUavr+CV5NW21iT4/agUdw7Ws2dcdMKyop/r5AQ3KZk3Cpo/LkdPLSTsVs8jQWP1Tnzl9RGxphRXtxOT2K6njiH97LptaAmErOUWTf7r1YKTwG4ku7YptuzeavHLT2hPa3PZPfLDDU25OapbMP6cCuI8mX5d+EAz/D+1VeFt1y6an8LXca1x7+sx8d3g3i8VTqUoxlo8490zOYI1U8IMv92461wteTJJf5saCfuFMNAcAwTkcQ87HfTuNcHWHfvdfded+91976/e18H0ayRglr4KxJ8iODQdVwhrq+Xt3q9BJMwjSa82w0Qu5HvRykfPHq9PFRT7yVq0GK2+ITnmN0N4kp/V9XiPAYt63/5Tad4KSKaRnq1P1vhhkzRyHldrTdgOkXnWmDVTXBsl9zM/rIm0ug/bP3ZR+Djdf5/lkp97gRCL4YE/KSfAAC967iwEB9k2+CF4epilWn3uylhc9RTR4WqTFmAwAPI6wdAUYcg0dlRPUKe2ky7sXsofpJ07GvXx5BV7gFlP8wx54TQyOZKf2CB/VzX3un0+wV0yiN6ORQAAA==&quot;"/>
    <we:property name="isFiltersActionButtonVisible" value="true"/>
    <we:property name="reportEmbeddedTime" value="&quot;2023-06-24T07:40:05.400Z&quot;"/>
    <we:property name="creatorTenantId" value="&quot;71dbb522-5704-4537-9f25-6ad2dcd4278d&quot;"/>
    <we:property name="creatorUserId" value="&quot;10032001AFBE95E7&quot;"/>
    <we:property name="creatorSessionId" value="&quot;3eea0c02-61c5-4ee9-bb3c-e8f99a1cb5e0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204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Cambria Math</vt:lpstr>
      <vt:lpstr>Calibri</vt:lpstr>
      <vt:lpstr>Graphik Regular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SRINATH SAHU</cp:lastModifiedBy>
  <cp:revision>11</cp:revision>
  <dcterms:created xsi:type="dcterms:W3CDTF">2006-08-16T00:00:00Z</dcterms:created>
  <dcterms:modified xsi:type="dcterms:W3CDTF">2023-07-07T15:57:08Z</dcterms:modified>
  <dc:identifier>DAEhDyfaYKE</dc:identifier>
</cp:coreProperties>
</file>